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2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E169-F5BB-4BE5-874A-D53CBD49A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099114-42A5-4662-8D94-8D3735FA2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A9EFC1-9115-4475-B933-7D48023D8C8B}"/>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5" name="Footer Placeholder 4">
            <a:extLst>
              <a:ext uri="{FF2B5EF4-FFF2-40B4-BE49-F238E27FC236}">
                <a16:creationId xmlns:a16="http://schemas.microsoft.com/office/drawing/2014/main" id="{C869630C-73EC-48C4-944C-5C6A6ED2A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FCD06-CD04-4BEB-A2A7-7EECC4FF3516}"/>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334880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3A1C-0D91-4FF7-9F0E-E7E801A306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878811-A135-4B1E-AD9A-4BC4CB9AD5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CDF21-B938-48B3-8E48-5E783B52C035}"/>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5" name="Footer Placeholder 4">
            <a:extLst>
              <a:ext uri="{FF2B5EF4-FFF2-40B4-BE49-F238E27FC236}">
                <a16:creationId xmlns:a16="http://schemas.microsoft.com/office/drawing/2014/main" id="{A0762A52-A783-4FD7-9CAE-47F882E89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128A1-C4EA-4186-9EAE-0E49A8B7D026}"/>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2130335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18F891-D810-42CF-97F2-AE173ABEEB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3642E-AF4B-4C58-A732-679E543ACE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15626-989B-4F19-B8C8-FE1A4F530B02}"/>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5" name="Footer Placeholder 4">
            <a:extLst>
              <a:ext uri="{FF2B5EF4-FFF2-40B4-BE49-F238E27FC236}">
                <a16:creationId xmlns:a16="http://schemas.microsoft.com/office/drawing/2014/main" id="{D4838ADD-5E63-4636-9517-908BF43F2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4D599-F197-4C70-ADFC-7339717FE445}"/>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1852919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5673-35D7-4B2C-ABDC-5CE5F8FD98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4B2DF-9E5E-445D-B474-5E4B8AF34D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E340A-DBCA-49DC-B09B-00D7315FC08F}"/>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5" name="Footer Placeholder 4">
            <a:extLst>
              <a:ext uri="{FF2B5EF4-FFF2-40B4-BE49-F238E27FC236}">
                <a16:creationId xmlns:a16="http://schemas.microsoft.com/office/drawing/2014/main" id="{FB7A777F-85AB-45A3-92FB-B0FD84A48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4ED8D-B982-4150-845F-8902D0CC4A35}"/>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3489176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6250-A943-401B-821A-33A07ABE48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05963-5324-46A6-85DD-579504EC2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345749-4ED9-4099-ABFF-AA808D06055E}"/>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5" name="Footer Placeholder 4">
            <a:extLst>
              <a:ext uri="{FF2B5EF4-FFF2-40B4-BE49-F238E27FC236}">
                <a16:creationId xmlns:a16="http://schemas.microsoft.com/office/drawing/2014/main" id="{F0F2C0E8-5C51-4703-9B4C-73F440787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F3FC13-1B57-48A1-BADE-819E35F05472}"/>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2140432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B53D-FB6F-4380-A95D-570AEFCE5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581252-04B6-4B73-BBC7-80FF02E560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3AB6D8-41ED-45FC-9073-DA3F19F0C8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3925B5-F643-41E1-987E-6C32E20E1B94}"/>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6" name="Footer Placeholder 5">
            <a:extLst>
              <a:ext uri="{FF2B5EF4-FFF2-40B4-BE49-F238E27FC236}">
                <a16:creationId xmlns:a16="http://schemas.microsoft.com/office/drawing/2014/main" id="{56CD28CD-249A-466C-AADF-89464E90B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2C2B8-CD71-47E9-B699-6D1B24030DFC}"/>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415777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1543-FF03-4422-A42C-A30235748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82483-4E4F-4CE3-8FE3-FD715B77D1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331AC5-042C-4665-A62D-2D04EF5D3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83F747-A86C-4D64-90BA-F3265A2636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49A748-98DA-43DE-A4F9-CE26B32C00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7E419C-1963-4568-BD90-D2F3222B966A}"/>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8" name="Footer Placeholder 7">
            <a:extLst>
              <a:ext uri="{FF2B5EF4-FFF2-40B4-BE49-F238E27FC236}">
                <a16:creationId xmlns:a16="http://schemas.microsoft.com/office/drawing/2014/main" id="{31D01189-EFF3-4330-8EA4-D680E37DA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EC6572-C4DF-4DCA-8D8F-E9C555177CBB}"/>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362059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0067-161F-404C-9228-6406059304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44F4C2-8B7B-4292-A27A-BD04317EFD96}"/>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4" name="Footer Placeholder 3">
            <a:extLst>
              <a:ext uri="{FF2B5EF4-FFF2-40B4-BE49-F238E27FC236}">
                <a16:creationId xmlns:a16="http://schemas.microsoft.com/office/drawing/2014/main" id="{CE55F4B8-323C-4D17-A9D0-23595F1AAC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6BC3CF-AE8C-44C1-ACCF-01A3A3764015}"/>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208359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D50085-80F6-429C-8C70-AB8E04201107}"/>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3" name="Footer Placeholder 2">
            <a:extLst>
              <a:ext uri="{FF2B5EF4-FFF2-40B4-BE49-F238E27FC236}">
                <a16:creationId xmlns:a16="http://schemas.microsoft.com/office/drawing/2014/main" id="{A01EBF71-62F5-4B94-86C2-9706567F7C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3BC135-EDE2-4E0F-9FD9-48194144EC39}"/>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373921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CEFE-B70B-43E7-8EA0-7CCC23D4C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8EA74D-301D-4BB9-B5D8-25F240FFA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02E0E7-A61B-4CF4-912A-AF23FADC1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6D973A-9154-48E2-899A-EDC7F981BA7A}"/>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6" name="Footer Placeholder 5">
            <a:extLst>
              <a:ext uri="{FF2B5EF4-FFF2-40B4-BE49-F238E27FC236}">
                <a16:creationId xmlns:a16="http://schemas.microsoft.com/office/drawing/2014/main" id="{B6F291DD-865E-4B40-BE50-DC76E3E30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98F256-F72D-47B7-9698-5F581C374329}"/>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2189340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EDEC0-0279-4994-85A9-75BBDEA2DC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C9256D-7D41-47D1-9BDD-10DCEAA2C9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BA4258-EC72-42B6-B055-DBF910A13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5DB77-2815-4FF0-A84A-8BA5BB9FF949}"/>
              </a:ext>
            </a:extLst>
          </p:cNvPr>
          <p:cNvSpPr>
            <a:spLocks noGrp="1"/>
          </p:cNvSpPr>
          <p:nvPr>
            <p:ph type="dt" sz="half" idx="10"/>
          </p:nvPr>
        </p:nvSpPr>
        <p:spPr/>
        <p:txBody>
          <a:bodyPr/>
          <a:lstStyle/>
          <a:p>
            <a:fld id="{19C6ACD3-4D67-4A44-99F9-B8758C2DCC25}" type="datetimeFigureOut">
              <a:rPr lang="en-US" smtClean="0"/>
              <a:t>2/6/2025</a:t>
            </a:fld>
            <a:endParaRPr lang="en-US"/>
          </a:p>
        </p:txBody>
      </p:sp>
      <p:sp>
        <p:nvSpPr>
          <p:cNvPr id="6" name="Footer Placeholder 5">
            <a:extLst>
              <a:ext uri="{FF2B5EF4-FFF2-40B4-BE49-F238E27FC236}">
                <a16:creationId xmlns:a16="http://schemas.microsoft.com/office/drawing/2014/main" id="{386F195C-831B-4E1D-A2BD-0305EF0B1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DCBFE-6989-4927-AC00-7500D7A26823}"/>
              </a:ext>
            </a:extLst>
          </p:cNvPr>
          <p:cNvSpPr>
            <a:spLocks noGrp="1"/>
          </p:cNvSpPr>
          <p:nvPr>
            <p:ph type="sldNum" sz="quarter" idx="12"/>
          </p:nvPr>
        </p:nvSpPr>
        <p:spPr/>
        <p:txBody>
          <a:bodyPr/>
          <a:lstStyle/>
          <a:p>
            <a:fld id="{2E17C9A3-C946-48B3-847F-56E84B4ADC05}" type="slidenum">
              <a:rPr lang="en-US" smtClean="0"/>
              <a:t>‹#›</a:t>
            </a:fld>
            <a:endParaRPr lang="en-US"/>
          </a:p>
        </p:txBody>
      </p:sp>
    </p:spTree>
    <p:extLst>
      <p:ext uri="{BB962C8B-B14F-4D97-AF65-F5344CB8AC3E}">
        <p14:creationId xmlns:p14="http://schemas.microsoft.com/office/powerpoint/2010/main" val="29268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48F9DF-B62D-4F52-B73A-FB6D1BCCA1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34FE57-BDA6-4C1A-B275-C9E7C96B8D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065B1-AB7A-4898-A3A2-2EF4ED5BD6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C6ACD3-4D67-4A44-99F9-B8758C2DCC25}" type="datetimeFigureOut">
              <a:rPr lang="en-US" smtClean="0"/>
              <a:t>2/6/2025</a:t>
            </a:fld>
            <a:endParaRPr lang="en-US"/>
          </a:p>
        </p:txBody>
      </p:sp>
      <p:sp>
        <p:nvSpPr>
          <p:cNvPr id="5" name="Footer Placeholder 4">
            <a:extLst>
              <a:ext uri="{FF2B5EF4-FFF2-40B4-BE49-F238E27FC236}">
                <a16:creationId xmlns:a16="http://schemas.microsoft.com/office/drawing/2014/main" id="{0181ACA9-4282-4D10-BAB5-C77D904F55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66A43F-7962-43F3-8E5E-E171C0AB3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7C9A3-C946-48B3-847F-56E84B4ADC05}" type="slidenum">
              <a:rPr lang="en-US" smtClean="0"/>
              <a:t>‹#›</a:t>
            </a:fld>
            <a:endParaRPr lang="en-US"/>
          </a:p>
        </p:txBody>
      </p:sp>
    </p:spTree>
    <p:extLst>
      <p:ext uri="{BB962C8B-B14F-4D97-AF65-F5344CB8AC3E}">
        <p14:creationId xmlns:p14="http://schemas.microsoft.com/office/powerpoint/2010/main" val="3530221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pos de inteligencia artificial que ...">
            <a:extLst>
              <a:ext uri="{FF2B5EF4-FFF2-40B4-BE49-F238E27FC236}">
                <a16:creationId xmlns:a16="http://schemas.microsoft.com/office/drawing/2014/main" id="{0252E6DB-614E-4E83-8E0A-06C33CAC78F0}"/>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3014133" y="781643"/>
            <a:ext cx="9883016" cy="5534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15E8F9-F3B5-430E-8087-712BB5BCA9CE}"/>
              </a:ext>
            </a:extLst>
          </p:cNvPr>
          <p:cNvSpPr>
            <a:spLocks noGrp="1"/>
          </p:cNvSpPr>
          <p:nvPr>
            <p:ph type="ctrTitle"/>
          </p:nvPr>
        </p:nvSpPr>
        <p:spPr>
          <a:xfrm>
            <a:off x="-338667" y="318030"/>
            <a:ext cx="9144000" cy="2387600"/>
          </a:xfrm>
        </p:spPr>
        <p:txBody>
          <a:bodyPr/>
          <a:lstStyle/>
          <a:p>
            <a:r>
              <a:rPr lang="es-MX" dirty="0"/>
              <a:t>Áreas y aplicación de la inteligencia artificial</a:t>
            </a:r>
            <a:endParaRPr lang="en-US" dirty="0"/>
          </a:p>
        </p:txBody>
      </p:sp>
      <p:sp>
        <p:nvSpPr>
          <p:cNvPr id="3" name="Subtitle 2">
            <a:extLst>
              <a:ext uri="{FF2B5EF4-FFF2-40B4-BE49-F238E27FC236}">
                <a16:creationId xmlns:a16="http://schemas.microsoft.com/office/drawing/2014/main" id="{F4FF2723-1EFC-45A4-ACDD-4963CC2DF99A}"/>
              </a:ext>
            </a:extLst>
          </p:cNvPr>
          <p:cNvSpPr>
            <a:spLocks noGrp="1"/>
          </p:cNvSpPr>
          <p:nvPr>
            <p:ph type="subTitle" idx="1"/>
          </p:nvPr>
        </p:nvSpPr>
        <p:spPr>
          <a:xfrm>
            <a:off x="-338667" y="2831571"/>
            <a:ext cx="9144000" cy="1655762"/>
          </a:xfrm>
        </p:spPr>
        <p:txBody>
          <a:bodyPr>
            <a:normAutofit fontScale="25000" lnSpcReduction="20000"/>
          </a:bodyPr>
          <a:lstStyle/>
          <a:p>
            <a:r>
              <a:rPr lang="es-MX" sz="9600" dirty="0"/>
              <a:t>Instituto Tecnológico de Culiacán</a:t>
            </a:r>
          </a:p>
          <a:p>
            <a:r>
              <a:rPr lang="es-MX" sz="9600" dirty="0"/>
              <a:t>Carrera: Ing. Tecnologías de la información y comunicaciones </a:t>
            </a:r>
          </a:p>
          <a:p>
            <a:r>
              <a:rPr lang="es-MX" sz="9600" dirty="0"/>
              <a:t>TOPICOS DE INTELIGENCIA ARTIFICIAL</a:t>
            </a:r>
          </a:p>
          <a:p>
            <a:r>
              <a:rPr lang="es-MX" sz="9600" dirty="0"/>
              <a:t>DR. ZURIEL DATHAN MORA FELIX</a:t>
            </a:r>
          </a:p>
          <a:p>
            <a:r>
              <a:rPr lang="es-MX" sz="9600" dirty="0"/>
              <a:t>Grupo: 12:00 – 01:00 PM</a:t>
            </a:r>
          </a:p>
          <a:p>
            <a:r>
              <a:rPr lang="es-MX" sz="9600" dirty="0"/>
              <a:t>Tarea 1 Áreas y aplicación de la inteligencia artificial</a:t>
            </a:r>
          </a:p>
          <a:p>
            <a:r>
              <a:rPr lang="es-MX" sz="9600" dirty="0"/>
              <a:t>Alumno: Rodrigo Alonso Páez Gastélum</a:t>
            </a:r>
          </a:p>
          <a:p>
            <a:r>
              <a:rPr lang="es-MX" sz="9600" dirty="0"/>
              <a:t>Número de control: 20170080</a:t>
            </a:r>
          </a:p>
          <a:p>
            <a:endParaRPr lang="en-US" dirty="0"/>
          </a:p>
        </p:txBody>
      </p:sp>
    </p:spTree>
    <p:extLst>
      <p:ext uri="{BB962C8B-B14F-4D97-AF65-F5344CB8AC3E}">
        <p14:creationId xmlns:p14="http://schemas.microsoft.com/office/powerpoint/2010/main" val="2682098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92B490-8D12-4429-B359-589C252963DA}"/>
              </a:ext>
            </a:extLst>
          </p:cNvPr>
          <p:cNvSpPr>
            <a:spLocks noGrp="1"/>
          </p:cNvSpPr>
          <p:nvPr>
            <p:ph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Robots en líneas de producción.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Pueden realizar tareas repetitivas de manera continua cubriendo turnos completos, ejecutan tareas con mayor precisión y al no ser humano puedo tener menos descansos y por el mismo principio puede hacer trabajos riesgosos o en entornes hostiles.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7170" name="Picture 2" descr="La inteligencia artificial en la industria: análisis de predicción y  sistemas de toma de decisiones">
            <a:extLst>
              <a:ext uri="{FF2B5EF4-FFF2-40B4-BE49-F238E27FC236}">
                <a16:creationId xmlns:a16="http://schemas.microsoft.com/office/drawing/2014/main" id="{CA5EFAD4-40D2-4B82-A9D0-EB34B73BF8AE}"/>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76200" y="66675"/>
            <a:ext cx="12039600" cy="6724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5BAF22-AB31-47A4-9114-C9AB2C5E3033}"/>
              </a:ext>
            </a:extLst>
          </p:cNvPr>
          <p:cNvSpPr>
            <a:spLocks noGrp="1"/>
          </p:cNvSpPr>
          <p:nvPr>
            <p:ph type="title"/>
          </p:nvPr>
        </p:nvSpPr>
        <p:spPr/>
        <p:txBody>
          <a:bodyPr/>
          <a:lstStyle/>
          <a:p>
            <a:r>
              <a:rPr lang="es-MX" sz="4400" b="1" dirty="0">
                <a:effectLst/>
                <a:latin typeface="Calibri" panose="020F0502020204030204" pitchFamily="34" charset="0"/>
                <a:ea typeface="Calibri" panose="020F0502020204030204" pitchFamily="34" charset="0"/>
                <a:cs typeface="Arial" panose="020B0604020202020204" pitchFamily="34" charset="0"/>
              </a:rPr>
              <a:t>Industria y manufactura</a:t>
            </a:r>
            <a:br>
              <a:rPr lang="en-US" sz="44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3784997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0CD6C-EA74-4E5D-9CE2-19492FAE549D}"/>
              </a:ext>
            </a:extLst>
          </p:cNvPr>
          <p:cNvSpPr>
            <a:spLocks noGrp="1"/>
          </p:cNvSpPr>
          <p:nvPr>
            <p:ph idx="1"/>
          </p:nvPr>
        </p:nvSpPr>
        <p:spPr>
          <a:xfrm>
            <a:off x="-45278" y="1639887"/>
            <a:ext cx="12420600" cy="2695575"/>
          </a:xfrm>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Recomendaciones personalizadas (Netflix, Amazon, Spotify).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Otros ejemplos como YouTube, Facebook también proporcionan algoritmos de recomendaciones el cuales usan las IA para segmentar las recomendaciones y hacerlos personalizados, según los contactos, los tipos de contenidos y relaciones de cuentas, puede lanzar recomendaciones según el perfil y el uso que se le dé.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8194" name="Picture 2" descr="Inteligencia Artificial (IA): el nuevo aliado del contenido en redes  sociales | Blog IM">
            <a:extLst>
              <a:ext uri="{FF2B5EF4-FFF2-40B4-BE49-F238E27FC236}">
                <a16:creationId xmlns:a16="http://schemas.microsoft.com/office/drawing/2014/main" id="{7219C847-6908-4D7C-9257-E3B742CA9A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335721" y="0"/>
            <a:ext cx="11520557" cy="76616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E0F0C27-074C-461D-9AF1-CADC8870EE0B}"/>
              </a:ext>
            </a:extLst>
          </p:cNvPr>
          <p:cNvSpPr>
            <a:spLocks noGrp="1"/>
          </p:cNvSpPr>
          <p:nvPr>
            <p:ph type="title"/>
          </p:nvPr>
        </p:nvSpPr>
        <p:spPr/>
        <p:txBody>
          <a:bodyPr/>
          <a:lstStyle/>
          <a:p>
            <a:r>
              <a:rPr lang="es-MX" sz="4400" b="1" dirty="0">
                <a:effectLst/>
                <a:latin typeface="Calibri" panose="020F0502020204030204" pitchFamily="34" charset="0"/>
                <a:ea typeface="Calibri" panose="020F0502020204030204" pitchFamily="34" charset="0"/>
                <a:cs typeface="Arial" panose="020B0604020202020204" pitchFamily="34" charset="0"/>
              </a:rPr>
              <a:t>Marketing y comercio </a:t>
            </a:r>
            <a:br>
              <a:rPr lang="en-US" sz="44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3143503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CAB251-10D3-4D86-A9A4-A2DA0BDC843B}"/>
              </a:ext>
            </a:extLst>
          </p:cNvPr>
          <p:cNvSpPr>
            <a:spLocks noGrp="1"/>
          </p:cNvSpPr>
          <p:nvPr>
            <p:ph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Reconocimiento facial y biometría.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Los sistemas actuales de reconocimiento facial están basados en Inteligencia Artificial y redes neuronales profundas que permiten determinar con una precisión casi infalible si dos imágenes corresponden a una misma persona. En el caso de la identificación, el sistema también es capaz de señalar si un individuo se encuentra dentro de una base de datos concreta a través de una imagen de esa persona.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9218" name="Picture 2" descr="Cómo se usa la inteligencia artificial (IA) en la biometría">
            <a:extLst>
              <a:ext uri="{FF2B5EF4-FFF2-40B4-BE49-F238E27FC236}">
                <a16:creationId xmlns:a16="http://schemas.microsoft.com/office/drawing/2014/main" id="{3337483A-232C-4203-A2DE-09A0D9F6C3BD}"/>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381000" y="95250"/>
            <a:ext cx="11430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C92738-3CC3-4CA3-82D4-D0849D91AE1A}"/>
              </a:ext>
            </a:extLst>
          </p:cNvPr>
          <p:cNvSpPr>
            <a:spLocks noGrp="1"/>
          </p:cNvSpPr>
          <p:nvPr>
            <p:ph type="title"/>
          </p:nvPr>
        </p:nvSpPr>
        <p:spPr/>
        <p:txBody>
          <a:bodyPr/>
          <a:lstStyle/>
          <a:p>
            <a:r>
              <a:rPr lang="es-MX" sz="4400" b="1" dirty="0">
                <a:effectLst/>
                <a:latin typeface="Calibri" panose="020F0502020204030204" pitchFamily="34" charset="0"/>
                <a:ea typeface="Calibri" panose="020F0502020204030204" pitchFamily="34" charset="0"/>
                <a:cs typeface="Arial" panose="020B0604020202020204" pitchFamily="34" charset="0"/>
              </a:rPr>
              <a:t>Seguridad y defensa </a:t>
            </a:r>
            <a:endParaRPr lang="en-US" dirty="0"/>
          </a:p>
        </p:txBody>
      </p:sp>
    </p:spTree>
    <p:extLst>
      <p:ext uri="{BB962C8B-B14F-4D97-AF65-F5344CB8AC3E}">
        <p14:creationId xmlns:p14="http://schemas.microsoft.com/office/powerpoint/2010/main" val="2843917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13B7-E60B-4018-9EB7-20D6158EAB4A}"/>
              </a:ext>
            </a:extLst>
          </p:cNvPr>
          <p:cNvSpPr>
            <a:spLocks noGrp="1"/>
          </p:cNvSpPr>
          <p:nvPr>
            <p:ph type="title"/>
          </p:nvPr>
        </p:nvSpPr>
        <p:spPr/>
        <p:txBody>
          <a:bodyPr/>
          <a:lstStyle/>
          <a:p>
            <a:r>
              <a:rPr lang="es-MX" sz="4400" b="1" dirty="0">
                <a:effectLst/>
                <a:latin typeface="Calibri" panose="020F0502020204030204" pitchFamily="34" charset="0"/>
                <a:ea typeface="Calibri" panose="020F0502020204030204" pitchFamily="34" charset="0"/>
                <a:cs typeface="Arial" panose="020B0604020202020204" pitchFamily="34" charset="0"/>
              </a:rPr>
              <a:t>Entretenimiento </a:t>
            </a:r>
            <a:endParaRPr lang="en-US" dirty="0"/>
          </a:p>
        </p:txBody>
      </p:sp>
      <p:pic>
        <p:nvPicPr>
          <p:cNvPr id="5" name="Picture 4">
            <a:extLst>
              <a:ext uri="{FF2B5EF4-FFF2-40B4-BE49-F238E27FC236}">
                <a16:creationId xmlns:a16="http://schemas.microsoft.com/office/drawing/2014/main" id="{EEA4A36E-9FCE-4DA6-B761-3176113FF5A8}"/>
              </a:ext>
            </a:extLst>
          </p:cNvPr>
          <p:cNvPicPr>
            <a:picLocks noChangeAspect="1"/>
          </p:cNvPicPr>
          <p:nvPr/>
        </p:nvPicPr>
        <p:blipFill>
          <a:blip r:embed="rId2">
            <a:alphaModFix amt="35000"/>
          </a:blip>
          <a:stretch>
            <a:fillRect/>
          </a:stretch>
        </p:blipFill>
        <p:spPr>
          <a:xfrm>
            <a:off x="95250" y="0"/>
            <a:ext cx="12001500" cy="6858000"/>
          </a:xfrm>
          <a:prstGeom prst="rect">
            <a:avLst/>
          </a:prstGeom>
        </p:spPr>
      </p:pic>
      <p:sp>
        <p:nvSpPr>
          <p:cNvPr id="3" name="Content Placeholder 2">
            <a:extLst>
              <a:ext uri="{FF2B5EF4-FFF2-40B4-BE49-F238E27FC236}">
                <a16:creationId xmlns:a16="http://schemas.microsoft.com/office/drawing/2014/main" id="{B5C7DCE9-1ABD-49DE-9135-AA57DC3C4E82}"/>
              </a:ext>
            </a:extLst>
          </p:cNvPr>
          <p:cNvSpPr>
            <a:spLocks noGrp="1"/>
          </p:cNvSpPr>
          <p:nvPr>
            <p:ph idx="1"/>
          </p:nvPr>
        </p:nvSpPr>
        <p:spPr/>
        <p:txBody>
          <a:bodyPr>
            <a:normAutofit lnSpcReduction="10000"/>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Creación de contenido (arte, música, escritura).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Aunque parezca chiste, mas que un comentario, mi opinión a cerca de esto, es que es una herramienta interesante, porque por si sola aun no es capaz de existir arte de IA, si uno va moldeando lo que quiere por medio de </a:t>
            </a:r>
            <a:r>
              <a:rPr lang="es-MX" sz="1800" dirty="0" err="1">
                <a:effectLst/>
                <a:latin typeface="Calibri" panose="020F0502020204030204" pitchFamily="34" charset="0"/>
                <a:ea typeface="Calibri" panose="020F0502020204030204" pitchFamily="34" charset="0"/>
                <a:cs typeface="Arial" panose="020B0604020202020204" pitchFamily="34" charset="0"/>
              </a:rPr>
              <a:t>promts</a:t>
            </a:r>
            <a:r>
              <a:rPr lang="es-MX" sz="1800" dirty="0">
                <a:effectLst/>
                <a:latin typeface="Calibri" panose="020F0502020204030204" pitchFamily="34" charset="0"/>
                <a:ea typeface="Calibri" panose="020F0502020204030204" pitchFamily="34" charset="0"/>
                <a:cs typeface="Arial" panose="020B0604020202020204" pitchFamily="34" charset="0"/>
              </a:rPr>
              <a:t> es injusto pensar que existe arte de IA. Por otro lado es una herramienta interesante que ayudará a muchos artistas a concretar ideas sin mucha especialización, priorizando las ideas antes que la técnica, que a veces limitan al artista, democratizando el arte, haciéndolo “más accesible” ya que la practica quedará en segundo plano, dando por resultado una proliferación de artistas emergentes que usaran la IA como medio para crear su arte.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Videojuegos con IA avanzada.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Aquí puedo hacer referencia a red </a:t>
            </a:r>
            <a:r>
              <a:rPr lang="es-MX" sz="1800" dirty="0" err="1">
                <a:effectLst/>
                <a:latin typeface="Calibri" panose="020F0502020204030204" pitchFamily="34" charset="0"/>
                <a:ea typeface="Calibri" panose="020F0502020204030204" pitchFamily="34" charset="0"/>
                <a:cs typeface="Arial" panose="020B0604020202020204" pitchFamily="34" charset="0"/>
              </a:rPr>
              <a:t>dead</a:t>
            </a:r>
            <a:r>
              <a:rPr lang="es-MX" sz="1800" dirty="0">
                <a:effectLst/>
                <a:latin typeface="Calibri" panose="020F0502020204030204" pitchFamily="34" charset="0"/>
                <a:ea typeface="Calibri" panose="020F0502020204030204" pitchFamily="34" charset="0"/>
                <a:cs typeface="Arial" panose="020B0604020202020204" pitchFamily="34" charset="0"/>
              </a:rPr>
              <a:t> </a:t>
            </a:r>
            <a:r>
              <a:rPr lang="es-MX" sz="1800" dirty="0" err="1">
                <a:effectLst/>
                <a:latin typeface="Calibri" panose="020F0502020204030204" pitchFamily="34" charset="0"/>
                <a:ea typeface="Calibri" panose="020F0502020204030204" pitchFamily="34" charset="0"/>
                <a:cs typeface="Arial" panose="020B0604020202020204" pitchFamily="34" charset="0"/>
              </a:rPr>
              <a:t>redemption</a:t>
            </a:r>
            <a:r>
              <a:rPr lang="es-MX" sz="1800" dirty="0">
                <a:effectLst/>
                <a:latin typeface="Calibri" panose="020F0502020204030204" pitchFamily="34" charset="0"/>
                <a:ea typeface="Calibri" panose="020F0502020204030204" pitchFamily="34" charset="0"/>
                <a:cs typeface="Arial" panose="020B0604020202020204" pitchFamily="34" charset="0"/>
              </a:rPr>
              <a:t> 2, con sus non-</a:t>
            </a:r>
            <a:r>
              <a:rPr lang="es-MX" sz="1800" dirty="0" err="1">
                <a:effectLst/>
                <a:latin typeface="Calibri" panose="020F0502020204030204" pitchFamily="34" charset="0"/>
                <a:ea typeface="Calibri" panose="020F0502020204030204" pitchFamily="34" charset="0"/>
                <a:cs typeface="Arial" panose="020B0604020202020204" pitchFamily="34" charset="0"/>
              </a:rPr>
              <a:t>playable</a:t>
            </a:r>
            <a:r>
              <a:rPr lang="es-MX" sz="1800" dirty="0">
                <a:effectLst/>
                <a:latin typeface="Calibri" panose="020F0502020204030204" pitchFamily="34" charset="0"/>
                <a:ea typeface="Calibri" panose="020F0502020204030204" pitchFamily="34" charset="0"/>
                <a:cs typeface="Arial" panose="020B0604020202020204" pitchFamily="34" charset="0"/>
              </a:rPr>
              <a:t> </a:t>
            </a:r>
            <a:r>
              <a:rPr lang="es-MX" sz="1800" dirty="0" err="1">
                <a:effectLst/>
                <a:latin typeface="Calibri" panose="020F0502020204030204" pitchFamily="34" charset="0"/>
                <a:ea typeface="Calibri" panose="020F0502020204030204" pitchFamily="34" charset="0"/>
                <a:cs typeface="Arial" panose="020B0604020202020204" pitchFamily="34" charset="0"/>
              </a:rPr>
              <a:t>characters</a:t>
            </a:r>
            <a:r>
              <a:rPr lang="es-MX" sz="1800" dirty="0">
                <a:effectLst/>
                <a:latin typeface="Calibri" panose="020F0502020204030204" pitchFamily="34" charset="0"/>
                <a:ea typeface="Calibri" panose="020F0502020204030204" pitchFamily="34" charset="0"/>
                <a:cs typeface="Arial" panose="020B0604020202020204" pitchFamily="34" charset="0"/>
              </a:rPr>
              <a:t> (</a:t>
            </a:r>
            <a:r>
              <a:rPr lang="es-MX" sz="1800" dirty="0" err="1">
                <a:effectLst/>
                <a:latin typeface="Calibri" panose="020F0502020204030204" pitchFamily="34" charset="0"/>
                <a:ea typeface="Calibri" panose="020F0502020204030204" pitchFamily="34" charset="0"/>
                <a:cs typeface="Arial" panose="020B0604020202020204" pitchFamily="34" charset="0"/>
              </a:rPr>
              <a:t>NPCs</a:t>
            </a:r>
            <a:r>
              <a:rPr lang="es-MX" sz="1800" dirty="0">
                <a:effectLst/>
                <a:latin typeface="Calibri" panose="020F0502020204030204" pitchFamily="34" charset="0"/>
                <a:ea typeface="Calibri" panose="020F0502020204030204" pitchFamily="34" charset="0"/>
                <a:cs typeface="Arial" panose="020B0604020202020204" pitchFamily="34" charset="0"/>
              </a:rPr>
              <a:t>) mas complejos y que se mantienen en la trama, lo cual le dará complejidad a las tramas haciendo de los videojuegos más envolventes y complejos.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78039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39DB-A835-41C8-B6DC-5F58244814B0}"/>
              </a:ext>
            </a:extLst>
          </p:cNvPr>
          <p:cNvSpPr>
            <a:spLocks noGrp="1"/>
          </p:cNvSpPr>
          <p:nvPr>
            <p:ph type="title"/>
          </p:nvPr>
        </p:nvSpPr>
        <p:spPr/>
        <p:txBody>
          <a:bodyPr/>
          <a:lstStyle/>
          <a:p>
            <a:r>
              <a:rPr lang="es-MX" dirty="0"/>
              <a:t>salud</a:t>
            </a:r>
            <a:endParaRPr lang="en-US" dirty="0"/>
          </a:p>
        </p:txBody>
      </p:sp>
      <p:sp>
        <p:nvSpPr>
          <p:cNvPr id="3" name="Content Placeholder 2">
            <a:extLst>
              <a:ext uri="{FF2B5EF4-FFF2-40B4-BE49-F238E27FC236}">
                <a16:creationId xmlns:a16="http://schemas.microsoft.com/office/drawing/2014/main" id="{8C427285-129F-4AED-A393-D61F6B4C51ED}"/>
              </a:ext>
            </a:extLst>
          </p:cNvPr>
          <p:cNvSpPr>
            <a:spLocks noGrp="1"/>
          </p:cNvSpPr>
          <p:nvPr>
            <p:ph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Diagnóstico asistido por IA (radiografías, resonancias magnéticas, etc.).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PACS y orquestación de IA de GE </a:t>
            </a:r>
            <a:r>
              <a:rPr lang="en-GB" sz="1800" dirty="0">
                <a:effectLst/>
                <a:latin typeface="Calibri" panose="020F0502020204030204" pitchFamily="34" charset="0"/>
                <a:ea typeface="Calibri" panose="020F0502020204030204" pitchFamily="34" charset="0"/>
                <a:cs typeface="Arial" panose="020B0604020202020204" pitchFamily="34" charset="0"/>
              </a:rPr>
              <a:t>HealthCare</a:t>
            </a:r>
            <a:r>
              <a:rPr lang="es-MX" sz="1800" dirty="0">
                <a:effectLst/>
                <a:latin typeface="Calibri" panose="020F0502020204030204" pitchFamily="34" charset="0"/>
                <a:ea typeface="Calibri" panose="020F0502020204030204" pitchFamily="34" charset="0"/>
                <a:cs typeface="Arial" panose="020B0604020202020204" pitchFamily="34" charset="0"/>
              </a:rPr>
              <a:t> ofrecen tecnología de primera clase y herramientas de visualización sólidas, lo que le permite trabajar de manera más eficiente y con la mayor cantidad de datos. (GE </a:t>
            </a:r>
            <a:r>
              <a:rPr lang="es-MX" sz="1800" dirty="0" err="1">
                <a:effectLst/>
                <a:latin typeface="Calibri" panose="020F0502020204030204" pitchFamily="34" charset="0"/>
                <a:ea typeface="Calibri" panose="020F0502020204030204" pitchFamily="34" charset="0"/>
                <a:cs typeface="Arial" panose="020B0604020202020204" pitchFamily="34" charset="0"/>
              </a:rPr>
              <a:t>Health</a:t>
            </a:r>
            <a:r>
              <a:rPr lang="es-MX" sz="1800" dirty="0">
                <a:effectLst/>
                <a:latin typeface="Calibri" panose="020F0502020204030204" pitchFamily="34" charset="0"/>
                <a:ea typeface="Calibri" panose="020F0502020204030204" pitchFamily="34" charset="0"/>
                <a:cs typeface="Arial" panose="020B0604020202020204" pitchFamily="34" charset="0"/>
              </a:rPr>
              <a:t> Care, 2025)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Las soluciones de PACS y de orquestación de IA de GE </a:t>
            </a:r>
            <a:r>
              <a:rPr lang="es-MX" sz="1800" dirty="0" err="1">
                <a:effectLst/>
                <a:latin typeface="Calibri" panose="020F0502020204030204" pitchFamily="34" charset="0"/>
                <a:ea typeface="Calibri" panose="020F0502020204030204" pitchFamily="34" charset="0"/>
                <a:cs typeface="Arial" panose="020B0604020202020204" pitchFamily="34" charset="0"/>
              </a:rPr>
              <a:t>Healthcare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2050" name="Picture 2" descr="La IA en medicina es… ¿sesgada e inexplicable? - New Medical Economics">
            <a:extLst>
              <a:ext uri="{FF2B5EF4-FFF2-40B4-BE49-F238E27FC236}">
                <a16:creationId xmlns:a16="http://schemas.microsoft.com/office/drawing/2014/main" id="{5A0D5DAA-BE1D-445E-99AB-560349DE01B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95250"/>
            <a:ext cx="12192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53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39DB-A835-41C8-B6DC-5F58244814B0}"/>
              </a:ext>
            </a:extLst>
          </p:cNvPr>
          <p:cNvSpPr>
            <a:spLocks noGrp="1"/>
          </p:cNvSpPr>
          <p:nvPr>
            <p:ph type="title"/>
          </p:nvPr>
        </p:nvSpPr>
        <p:spPr/>
        <p:txBody>
          <a:bodyPr/>
          <a:lstStyle/>
          <a:p>
            <a:r>
              <a:rPr lang="es-MX" dirty="0"/>
              <a:t>salud</a:t>
            </a:r>
            <a:endParaRPr lang="en-US" dirty="0"/>
          </a:p>
        </p:txBody>
      </p:sp>
      <p:pic>
        <p:nvPicPr>
          <p:cNvPr id="2050" name="Picture 2" descr="La IA en medicina es… ¿sesgada e inexplicable? - New Medical Economics">
            <a:extLst>
              <a:ext uri="{FF2B5EF4-FFF2-40B4-BE49-F238E27FC236}">
                <a16:creationId xmlns:a16="http://schemas.microsoft.com/office/drawing/2014/main" id="{5A0D5DAA-BE1D-445E-99AB-560349DE01B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95250"/>
            <a:ext cx="12192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C427285-129F-4AED-A393-D61F6B4C51ED}"/>
              </a:ext>
            </a:extLst>
          </p:cNvPr>
          <p:cNvSpPr>
            <a:spLocks noGrp="1"/>
          </p:cNvSpPr>
          <p:nvPr>
            <p:ph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Asistentes virtuales para pacientes.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Según un Estudio de la universidad César Vallejo el cual se enmarca dentro del </a:t>
            </a:r>
            <a:r>
              <a:rPr lang="es-MX" sz="1800" b="1" dirty="0">
                <a:effectLst/>
                <a:latin typeface="Calibri" panose="020F0502020204030204" pitchFamily="34" charset="0"/>
                <a:ea typeface="Calibri" panose="020F0502020204030204" pitchFamily="34" charset="0"/>
                <a:cs typeface="Arial" panose="020B0604020202020204" pitchFamily="34" charset="0"/>
              </a:rPr>
              <a:t>objetivo de desarrollo sostenible 3 </a:t>
            </a:r>
            <a:r>
              <a:rPr lang="es-MX" sz="1800" dirty="0">
                <a:effectLst/>
                <a:latin typeface="Calibri" panose="020F0502020204030204" pitchFamily="34" charset="0"/>
                <a:ea typeface="Calibri" panose="020F0502020204030204" pitchFamily="34" charset="0"/>
                <a:cs typeface="Arial" panose="020B0604020202020204" pitchFamily="34" charset="0"/>
              </a:rPr>
              <a:t>el cual mediante un asistente de IA tuvo como objetivo determinar la satisfacción del paciente del instituto nacional de </a:t>
            </a:r>
            <a:r>
              <a:rPr lang="es-MX" sz="1800" dirty="0" err="1">
                <a:effectLst/>
                <a:latin typeface="Calibri" panose="020F0502020204030204" pitchFamily="34" charset="0"/>
                <a:ea typeface="Calibri" panose="020F0502020204030204" pitchFamily="34" charset="0"/>
                <a:cs typeface="Arial" panose="020B0604020202020204" pitchFamily="34" charset="0"/>
              </a:rPr>
              <a:t>oftamología</a:t>
            </a:r>
            <a:r>
              <a:rPr lang="es-MX" sz="1800" dirty="0">
                <a:effectLst/>
                <a:latin typeface="Calibri" panose="020F0502020204030204" pitchFamily="34" charset="0"/>
                <a:ea typeface="Calibri" panose="020F0502020204030204" pitchFamily="34" charset="0"/>
                <a:cs typeface="Arial" panose="020B0604020202020204" pitchFamily="34" charset="0"/>
              </a:rPr>
              <a:t> (Lima, Perú). Se hizo cuestionarios de manera </a:t>
            </a:r>
            <a:r>
              <a:rPr lang="es-MX" sz="1800" dirty="0" err="1">
                <a:effectLst/>
                <a:latin typeface="Calibri" panose="020F0502020204030204" pitchFamily="34" charset="0"/>
                <a:ea typeface="Calibri" panose="020F0502020204030204" pitchFamily="34" charset="0"/>
                <a:cs typeface="Arial" panose="020B0604020202020204" pitchFamily="34" charset="0"/>
              </a:rPr>
              <a:t>pre-test</a:t>
            </a:r>
            <a:r>
              <a:rPr lang="es-MX" sz="1800" dirty="0">
                <a:effectLst/>
                <a:latin typeface="Calibri" panose="020F0502020204030204" pitchFamily="34" charset="0"/>
                <a:ea typeface="Calibri" panose="020F0502020204030204" pitchFamily="34" charset="0"/>
                <a:cs typeface="Arial" panose="020B0604020202020204" pitchFamily="34" charset="0"/>
              </a:rPr>
              <a:t> y </a:t>
            </a:r>
            <a:r>
              <a:rPr lang="es-MX" sz="1800" dirty="0" err="1">
                <a:effectLst/>
                <a:latin typeface="Calibri" panose="020F0502020204030204" pitchFamily="34" charset="0"/>
                <a:ea typeface="Calibri" panose="020F0502020204030204" pitchFamily="34" charset="0"/>
                <a:cs typeface="Arial" panose="020B0604020202020204" pitchFamily="34" charset="0"/>
              </a:rPr>
              <a:t>post-test</a:t>
            </a:r>
            <a:r>
              <a:rPr lang="es-MX" sz="1800" dirty="0">
                <a:effectLst/>
                <a:latin typeface="Calibri" panose="020F0502020204030204" pitchFamily="34" charset="0"/>
                <a:ea typeface="Calibri" panose="020F0502020204030204" pitchFamily="34" charset="0"/>
                <a:cs typeface="Arial" panose="020B0604020202020204" pitchFamily="34" charset="0"/>
              </a:rPr>
              <a:t>. Los resultados arrojaron que los pacientes el 43% estaban insatisfechos, mientras que los resultados de </a:t>
            </a:r>
            <a:r>
              <a:rPr lang="es-MX" sz="1800" dirty="0" err="1">
                <a:effectLst/>
                <a:latin typeface="Calibri" panose="020F0502020204030204" pitchFamily="34" charset="0"/>
                <a:ea typeface="Calibri" panose="020F0502020204030204" pitchFamily="34" charset="0"/>
                <a:cs typeface="Arial" panose="020B0604020202020204" pitchFamily="34" charset="0"/>
              </a:rPr>
              <a:t>post-test</a:t>
            </a:r>
            <a:r>
              <a:rPr lang="es-MX" sz="1800" dirty="0">
                <a:effectLst/>
                <a:latin typeface="Calibri" panose="020F0502020204030204" pitchFamily="34" charset="0"/>
                <a:ea typeface="Calibri" panose="020F0502020204030204" pitchFamily="34" charset="0"/>
                <a:cs typeface="Arial" panose="020B0604020202020204" pitchFamily="34" charset="0"/>
              </a:rPr>
              <a:t> el 76% reportaron estar muy satisfechos. Por lo cual según este estudio propone que los asistentes con inteligencia artificial optimizan significativamente la satisfacción de los pacientes.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841869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39DB-A835-41C8-B6DC-5F58244814B0}"/>
              </a:ext>
            </a:extLst>
          </p:cNvPr>
          <p:cNvSpPr>
            <a:spLocks noGrp="1"/>
          </p:cNvSpPr>
          <p:nvPr>
            <p:ph type="title"/>
          </p:nvPr>
        </p:nvSpPr>
        <p:spPr/>
        <p:txBody>
          <a:bodyPr/>
          <a:lstStyle/>
          <a:p>
            <a:r>
              <a:rPr lang="es-MX" dirty="0"/>
              <a:t>salud</a:t>
            </a:r>
            <a:endParaRPr lang="en-US" dirty="0"/>
          </a:p>
        </p:txBody>
      </p:sp>
      <p:pic>
        <p:nvPicPr>
          <p:cNvPr id="2050" name="Picture 2" descr="La IA en medicina es… ¿sesgada e inexplicable? - New Medical Economics">
            <a:extLst>
              <a:ext uri="{FF2B5EF4-FFF2-40B4-BE49-F238E27FC236}">
                <a16:creationId xmlns:a16="http://schemas.microsoft.com/office/drawing/2014/main" id="{5A0D5DAA-BE1D-445E-99AB-560349DE01B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95250"/>
            <a:ext cx="12192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C427285-129F-4AED-A393-D61F6B4C51ED}"/>
              </a:ext>
            </a:extLst>
          </p:cNvPr>
          <p:cNvSpPr>
            <a:spLocks noGrp="1"/>
          </p:cNvSpPr>
          <p:nvPr>
            <p:ph idx="1"/>
          </p:nvPr>
        </p:nvSpPr>
        <p:spPr/>
        <p:txBody>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Uno de los mejores ejemplos de la aplicación de IA en salud es </a:t>
            </a:r>
            <a:r>
              <a:rPr lang="es-MX" sz="1800" b="1" dirty="0">
                <a:effectLst/>
                <a:latin typeface="Calibri" panose="020F0502020204030204" pitchFamily="34" charset="0"/>
                <a:ea typeface="Calibri" panose="020F0502020204030204" pitchFamily="34" charset="0"/>
                <a:cs typeface="Arial" panose="020B0604020202020204" pitchFamily="34" charset="0"/>
              </a:rPr>
              <a:t>Watson</a:t>
            </a:r>
            <a:r>
              <a:rPr lang="es-MX" sz="1800" dirty="0">
                <a:effectLst/>
                <a:latin typeface="Calibri" panose="020F0502020204030204" pitchFamily="34" charset="0"/>
                <a:ea typeface="Calibri" panose="020F0502020204030204" pitchFamily="34" charset="0"/>
                <a:cs typeface="Arial" panose="020B0604020202020204" pitchFamily="34" charset="0"/>
              </a:rPr>
              <a:t>. El superordenador de IBM que ya es capaz de dar diagnósticos de cáncer con una precisión del 83%, y sugiere posibles tratamientos al profesional médico. Watson también puede realizar un seguimiento individualizado de cada paciente a nivel genético. E incluso ya está identificando medicamentos nuevos y la relación entre medicamentos existentes.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DeepMind</a:t>
            </a:r>
            <a:r>
              <a:rPr lang="es-MX" sz="1800" dirty="0">
                <a:effectLst/>
                <a:latin typeface="Calibri" panose="020F0502020204030204" pitchFamily="34" charset="0"/>
                <a:ea typeface="Calibri" panose="020F0502020204030204" pitchFamily="34" charset="0"/>
                <a:cs typeface="Arial" panose="020B0604020202020204" pitchFamily="34" charset="0"/>
              </a:rPr>
              <a:t>, la división de investigación de inteligencia artificial de Google, se ha aliado con el servicio nacional de salud británico.</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784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39DB-A835-41C8-B6DC-5F58244814B0}"/>
              </a:ext>
            </a:extLst>
          </p:cNvPr>
          <p:cNvSpPr>
            <a:spLocks noGrp="1"/>
          </p:cNvSpPr>
          <p:nvPr>
            <p:ph type="title"/>
          </p:nvPr>
        </p:nvSpPr>
        <p:spPr/>
        <p:txBody>
          <a:bodyPr/>
          <a:lstStyle/>
          <a:p>
            <a:r>
              <a:rPr lang="es-MX" dirty="0"/>
              <a:t>salud</a:t>
            </a:r>
            <a:endParaRPr lang="en-US" dirty="0"/>
          </a:p>
        </p:txBody>
      </p:sp>
      <p:pic>
        <p:nvPicPr>
          <p:cNvPr id="2050" name="Picture 2" descr="La IA en medicina es… ¿sesgada e inexplicable? - New Medical Economics">
            <a:extLst>
              <a:ext uri="{FF2B5EF4-FFF2-40B4-BE49-F238E27FC236}">
                <a16:creationId xmlns:a16="http://schemas.microsoft.com/office/drawing/2014/main" id="{5A0D5DAA-BE1D-445E-99AB-560349DE01B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95250"/>
            <a:ext cx="12192000" cy="6667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C427285-129F-4AED-A393-D61F6B4C51ED}"/>
              </a:ext>
            </a:extLst>
          </p:cNvPr>
          <p:cNvSpPr>
            <a:spLocks noGrp="1"/>
          </p:cNvSpPr>
          <p:nvPr>
            <p:ph idx="1"/>
          </p:nvPr>
        </p:nvSpPr>
        <p:spPr/>
        <p:txBody>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El objetivo de la compañía de </a:t>
            </a:r>
            <a:r>
              <a:rPr lang="en-GB" sz="1800" dirty="0">
                <a:effectLst/>
                <a:latin typeface="Calibri" panose="020F0502020204030204" pitchFamily="34" charset="0"/>
                <a:ea typeface="Calibri" panose="020F0502020204030204" pitchFamily="34" charset="0"/>
                <a:cs typeface="Arial" panose="020B0604020202020204" pitchFamily="34" charset="0"/>
              </a:rPr>
              <a:t>Alphabet</a:t>
            </a:r>
            <a:r>
              <a:rPr lang="es-MX" sz="1800" dirty="0">
                <a:effectLst/>
                <a:latin typeface="Calibri" panose="020F0502020204030204" pitchFamily="34" charset="0"/>
                <a:ea typeface="Calibri" panose="020F0502020204030204" pitchFamily="34" charset="0"/>
                <a:cs typeface="Arial" panose="020B0604020202020204" pitchFamily="34" charset="0"/>
              </a:rPr>
              <a:t> es crear una aplicación, </a:t>
            </a:r>
            <a:r>
              <a:rPr lang="en-GB" sz="1800" b="1" dirty="0">
                <a:effectLst/>
                <a:latin typeface="Calibri" panose="020F0502020204030204" pitchFamily="34" charset="0"/>
                <a:ea typeface="Calibri" panose="020F0502020204030204" pitchFamily="34" charset="0"/>
                <a:cs typeface="Arial" panose="020B0604020202020204" pitchFamily="34" charset="0"/>
              </a:rPr>
              <a:t>Streams</a:t>
            </a:r>
            <a:r>
              <a:rPr lang="es-MX" sz="1800" dirty="0">
                <a:effectLst/>
                <a:latin typeface="Calibri" panose="020F0502020204030204" pitchFamily="34" charset="0"/>
                <a:ea typeface="Calibri" panose="020F0502020204030204" pitchFamily="34" charset="0"/>
                <a:cs typeface="Arial" panose="020B0604020202020204" pitchFamily="34" charset="0"/>
              </a:rPr>
              <a:t>, que centraliza la información sobre un paciente. La gracia es que </a:t>
            </a:r>
            <a:r>
              <a:rPr lang="es-MX" sz="1800" dirty="0" err="1">
                <a:effectLst/>
                <a:latin typeface="Calibri" panose="020F0502020204030204" pitchFamily="34" charset="0"/>
                <a:ea typeface="Calibri" panose="020F0502020204030204" pitchFamily="34" charset="0"/>
                <a:cs typeface="Arial" panose="020B0604020202020204" pitchFamily="34" charset="0"/>
              </a:rPr>
              <a:t>Streams</a:t>
            </a:r>
            <a:r>
              <a:rPr lang="es-MX" sz="1800" dirty="0">
                <a:effectLst/>
                <a:latin typeface="Calibri" panose="020F0502020204030204" pitchFamily="34" charset="0"/>
                <a:ea typeface="Calibri" panose="020F0502020204030204" pitchFamily="34" charset="0"/>
                <a:cs typeface="Arial" panose="020B0604020202020204" pitchFamily="34" charset="0"/>
              </a:rPr>
              <a:t> puede generar alertas en base a esa información, permitiendo al profesional sanitario actuar con rapidez. </a:t>
            </a:r>
            <a:r>
              <a:rPr lang="es-MX" sz="1800" dirty="0" err="1">
                <a:effectLst/>
                <a:latin typeface="Calibri" panose="020F0502020204030204" pitchFamily="34" charset="0"/>
                <a:ea typeface="Calibri" panose="020F0502020204030204" pitchFamily="34" charset="0"/>
                <a:cs typeface="Arial" panose="020B0604020202020204" pitchFamily="34" charset="0"/>
              </a:rPr>
              <a:t>Sentrian</a:t>
            </a:r>
            <a:r>
              <a:rPr lang="es-MX" sz="1800" dirty="0">
                <a:effectLst/>
                <a:latin typeface="Calibri" panose="020F0502020204030204" pitchFamily="34" charset="0"/>
                <a:ea typeface="Calibri" panose="020F0502020204030204" pitchFamily="34" charset="0"/>
                <a:cs typeface="Arial" panose="020B0604020202020204" pitchFamily="34" charset="0"/>
              </a:rPr>
              <a:t> apunta aún más allá, el objetivo es prever cuándo una persona se puede enfermar. Así podrá tratarse incluso antes de que tenga que ir al hospital, reduciendo las asistencias a los centros hospitalarios. Para ello usa biosensores, y machine </a:t>
            </a:r>
            <a:r>
              <a:rPr lang="es-MX" sz="1800" dirty="0" err="1">
                <a:effectLst/>
                <a:latin typeface="Calibri" panose="020F0502020204030204" pitchFamily="34" charset="0"/>
                <a:ea typeface="Calibri" panose="020F0502020204030204" pitchFamily="34" charset="0"/>
                <a:cs typeface="Arial" panose="020B0604020202020204" pitchFamily="34" charset="0"/>
              </a:rPr>
              <a:t>learning</a:t>
            </a:r>
            <a:r>
              <a:rPr lang="es-MX" sz="1800" dirty="0">
                <a:effectLst/>
                <a:latin typeface="Calibri" panose="020F0502020204030204" pitchFamily="34" charset="0"/>
                <a:ea typeface="Calibri" panose="020F0502020204030204" pitchFamily="34" charset="0"/>
                <a:cs typeface="Arial" panose="020B0604020202020204" pitchFamily="34" charset="0"/>
              </a:rPr>
              <a:t> para analizar datos (Diana Nancy Martínez-García, 2019)</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12632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A34D93C-8C30-4C3E-891D-52C0D8F0CCE1}"/>
              </a:ext>
            </a:extLst>
          </p:cNvPr>
          <p:cNvPicPr>
            <a:picLocks noGrp="1" noChangeAspect="1"/>
          </p:cNvPicPr>
          <p:nvPr>
            <p:ph idx="1"/>
          </p:nvPr>
        </p:nvPicPr>
        <p:blipFill>
          <a:blip r:embed="rId2">
            <a:alphaModFix amt="35000"/>
          </a:blip>
          <a:stretch>
            <a:fillRect/>
          </a:stretch>
        </p:blipFill>
        <p:spPr>
          <a:xfrm>
            <a:off x="0" y="0"/>
            <a:ext cx="12107333" cy="8071555"/>
          </a:xfrm>
          <a:prstGeom prst="rect">
            <a:avLst/>
          </a:prstGeom>
        </p:spPr>
      </p:pic>
      <p:sp>
        <p:nvSpPr>
          <p:cNvPr id="2" name="Title 1">
            <a:extLst>
              <a:ext uri="{FF2B5EF4-FFF2-40B4-BE49-F238E27FC236}">
                <a16:creationId xmlns:a16="http://schemas.microsoft.com/office/drawing/2014/main" id="{F01531F4-7ACC-4601-A6A4-F7AA5F7ABC06}"/>
              </a:ext>
            </a:extLst>
          </p:cNvPr>
          <p:cNvSpPr>
            <a:spLocks noGrp="1"/>
          </p:cNvSpPr>
          <p:nvPr>
            <p:ph type="title"/>
          </p:nvPr>
        </p:nvSpPr>
        <p:spPr/>
        <p:txBody>
          <a:bodyPr/>
          <a:lstStyle/>
          <a:p>
            <a:r>
              <a:rPr lang="es-MX" dirty="0"/>
              <a:t>Finanzas </a:t>
            </a:r>
            <a:endParaRPr lang="en-US" dirty="0"/>
          </a:p>
        </p:txBody>
      </p:sp>
      <p:sp>
        <p:nvSpPr>
          <p:cNvPr id="12" name="TextBox 11">
            <a:extLst>
              <a:ext uri="{FF2B5EF4-FFF2-40B4-BE49-F238E27FC236}">
                <a16:creationId xmlns:a16="http://schemas.microsoft.com/office/drawing/2014/main" id="{1F738D6A-5953-4092-B215-CDB2F17FF9CD}"/>
              </a:ext>
            </a:extLst>
          </p:cNvPr>
          <p:cNvSpPr txBox="1"/>
          <p:nvPr/>
        </p:nvSpPr>
        <p:spPr>
          <a:xfrm>
            <a:off x="469899" y="1521364"/>
            <a:ext cx="9630833" cy="2655279"/>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Detección de fraudes en transacciones.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Se usa el machine </a:t>
            </a:r>
            <a:r>
              <a:rPr lang="es-MX" sz="1800" dirty="0" err="1">
                <a:effectLst/>
                <a:latin typeface="Calibri" panose="020F0502020204030204" pitchFamily="34" charset="0"/>
                <a:ea typeface="Calibri" panose="020F0502020204030204" pitchFamily="34" charset="0"/>
                <a:cs typeface="Arial" panose="020B0604020202020204" pitchFamily="34" charset="0"/>
              </a:rPr>
              <a:t>learning</a:t>
            </a:r>
            <a:r>
              <a:rPr lang="es-MX" sz="1800" dirty="0">
                <a:effectLst/>
                <a:latin typeface="Calibri" panose="020F0502020204030204" pitchFamily="34" charset="0"/>
                <a:ea typeface="Calibri" panose="020F0502020204030204" pitchFamily="34" charset="0"/>
                <a:cs typeface="Arial" panose="020B0604020202020204" pitchFamily="34" charset="0"/>
              </a:rPr>
              <a:t> para la detección de fraudes. Ejemplos incluyen la reducción del fraude con tarjetas de crédito y phishing, con Citibank disminuyendo ataques en un 70 % y Walmart reduciendo robos en un 25 % mediante análisis de video. (SEON, 2022)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Detección más rápida y eficiente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Reducción del tiempo de revisión manual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Mejores predicciones con grandes conjuntos de datos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Operación</a:t>
            </a:r>
            <a:r>
              <a:rPr lang="en-US" sz="1800" dirty="0">
                <a:effectLst/>
                <a:latin typeface="Calibri" panose="020F0502020204030204" pitchFamily="34" charset="0"/>
                <a:ea typeface="Calibri" panose="020F0502020204030204" pitchFamily="34" charset="0"/>
                <a:cs typeface="Arial" panose="020B0604020202020204" pitchFamily="34" charset="0"/>
              </a:rPr>
              <a:t> continua</a:t>
            </a:r>
          </a:p>
        </p:txBody>
      </p:sp>
    </p:spTree>
    <p:extLst>
      <p:ext uri="{BB962C8B-B14F-4D97-AF65-F5344CB8AC3E}">
        <p14:creationId xmlns:p14="http://schemas.microsoft.com/office/powerpoint/2010/main" val="231115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a IA en las finanzas: lo que debes saber | Blog | ExpertEasy ERP">
            <a:extLst>
              <a:ext uri="{FF2B5EF4-FFF2-40B4-BE49-F238E27FC236}">
                <a16:creationId xmlns:a16="http://schemas.microsoft.com/office/drawing/2014/main" id="{7057BA8B-550E-457D-97C4-8F501E4EA6A1}"/>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529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6ADFEC-B027-4278-89FB-702BCBA83347}"/>
              </a:ext>
            </a:extLst>
          </p:cNvPr>
          <p:cNvSpPr>
            <a:spLocks noGrp="1"/>
          </p:cNvSpPr>
          <p:nvPr>
            <p:ph type="title"/>
          </p:nvPr>
        </p:nvSpPr>
        <p:spPr/>
        <p:txBody>
          <a:bodyPr/>
          <a:lstStyle/>
          <a:p>
            <a:r>
              <a:rPr lang="es-MX" dirty="0"/>
              <a:t>Finanzas</a:t>
            </a:r>
            <a:endParaRPr lang="en-US" dirty="0"/>
          </a:p>
        </p:txBody>
      </p:sp>
      <p:sp>
        <p:nvSpPr>
          <p:cNvPr id="3" name="Content Placeholder 2">
            <a:extLst>
              <a:ext uri="{FF2B5EF4-FFF2-40B4-BE49-F238E27FC236}">
                <a16:creationId xmlns:a16="http://schemas.microsoft.com/office/drawing/2014/main" id="{537D3557-F678-495C-A1CE-461A855468FC}"/>
              </a:ext>
            </a:extLst>
          </p:cNvPr>
          <p:cNvSpPr>
            <a:spLocks noGrp="1"/>
          </p:cNvSpPr>
          <p:nvPr>
            <p:ph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Atención al cliente automatizado con </a:t>
            </a:r>
            <a:r>
              <a:rPr lang="es-MX" sz="1800" dirty="0" err="1">
                <a:effectLst/>
                <a:latin typeface="Calibri" panose="020F0502020204030204" pitchFamily="34" charset="0"/>
                <a:ea typeface="Calibri" panose="020F0502020204030204" pitchFamily="34" charset="0"/>
                <a:cs typeface="Arial" panose="020B0604020202020204" pitchFamily="34" charset="0"/>
              </a:rPr>
              <a:t>chatbots</a:t>
            </a:r>
            <a:r>
              <a:rPr lang="es-MX"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Consiste una IA que contesta mensajes las 24 el cual mejora la experiencia de usuario, imita la experiencia de chatear con un humano lo cual facilita su uso</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Unilever: aumentó 14X las ventas de productos con un </a:t>
            </a:r>
            <a:r>
              <a:rPr lang="es-MX" sz="1800" dirty="0" err="1">
                <a:effectLst/>
                <a:latin typeface="Calibri" panose="020F0502020204030204" pitchFamily="34" charset="0"/>
                <a:ea typeface="Calibri" panose="020F0502020204030204" pitchFamily="34" charset="0"/>
                <a:cs typeface="Arial" panose="020B0604020202020204" pitchFamily="34" charset="0"/>
              </a:rPr>
              <a:t>chatbot</a:t>
            </a:r>
            <a:r>
              <a:rPr lang="es-MX" sz="1800" dirty="0">
                <a:effectLst/>
                <a:latin typeface="Calibri" panose="020F0502020204030204" pitchFamily="34" charset="0"/>
                <a:ea typeface="Calibri" panose="020F0502020204030204" pitchFamily="34" charset="0"/>
                <a:cs typeface="Arial" panose="020B0604020202020204" pitchFamily="34" charset="0"/>
              </a:rPr>
              <a:t> de WhatsApp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Nissan: aumentó la generación de leads en un 138%</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s-MX" sz="1800" dirty="0" err="1">
                <a:effectLst/>
                <a:latin typeface="Calibri" panose="020F0502020204030204" pitchFamily="34" charset="0"/>
                <a:ea typeface="Calibri" panose="020F0502020204030204" pitchFamily="34" charset="0"/>
                <a:cs typeface="Arial" panose="020B0604020202020204" pitchFamily="34" charset="0"/>
              </a:rPr>
              <a:t>Autopass</a:t>
            </a:r>
            <a:r>
              <a:rPr lang="es-MX" sz="1800" dirty="0">
                <a:effectLst/>
                <a:latin typeface="Calibri" panose="020F0502020204030204" pitchFamily="34" charset="0"/>
                <a:ea typeface="Calibri" panose="020F0502020204030204" pitchFamily="34" charset="0"/>
                <a:cs typeface="Arial" panose="020B0604020202020204" pitchFamily="34" charset="0"/>
              </a:rPr>
              <a:t>: duplicó su capacidad del servicio con la venta automatizada de boletos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Unicef: las comunicaciones unificadas redujeron el </a:t>
            </a:r>
            <a:r>
              <a:rPr lang="es-MX" sz="1800" dirty="0" err="1">
                <a:effectLst/>
                <a:latin typeface="Calibri" panose="020F0502020204030204" pitchFamily="34" charset="0"/>
                <a:ea typeface="Calibri" panose="020F0502020204030204" pitchFamily="34" charset="0"/>
                <a:cs typeface="Arial" panose="020B0604020202020204" pitchFamily="34" charset="0"/>
              </a:rPr>
              <a:t>churn</a:t>
            </a:r>
            <a:r>
              <a:rPr lang="es-MX" sz="1800" dirty="0">
                <a:effectLst/>
                <a:latin typeface="Calibri" panose="020F0502020204030204" pitchFamily="34" charset="0"/>
                <a:ea typeface="Calibri" panose="020F0502020204030204" pitchFamily="34" charset="0"/>
                <a:cs typeface="Arial" panose="020B0604020202020204" pitchFamily="34" charset="0"/>
              </a:rPr>
              <a:t> en un 33%</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s-MX" sz="1800" dirty="0" err="1">
                <a:effectLst/>
                <a:latin typeface="Calibri" panose="020F0502020204030204" pitchFamily="34" charset="0"/>
                <a:ea typeface="Calibri" panose="020F0502020204030204" pitchFamily="34" charset="0"/>
                <a:cs typeface="Arial" panose="020B0604020202020204" pitchFamily="34" charset="0"/>
              </a:rPr>
              <a:t>Salmoiraghi</a:t>
            </a:r>
            <a:r>
              <a:rPr lang="es-MX" sz="1800" dirty="0">
                <a:effectLst/>
                <a:latin typeface="Calibri" panose="020F0502020204030204" pitchFamily="34" charset="0"/>
                <a:ea typeface="Calibri" panose="020F0502020204030204" pitchFamily="34" charset="0"/>
                <a:cs typeface="Arial" panose="020B0604020202020204" pitchFamily="34" charset="0"/>
              </a:rPr>
              <a:t> &amp; </a:t>
            </a:r>
            <a:r>
              <a:rPr lang="es-MX" sz="1800" dirty="0" err="1">
                <a:effectLst/>
                <a:latin typeface="Calibri" panose="020F0502020204030204" pitchFamily="34" charset="0"/>
                <a:ea typeface="Calibri" panose="020F0502020204030204" pitchFamily="34" charset="0"/>
                <a:cs typeface="Arial" panose="020B0604020202020204" pitchFamily="34" charset="0"/>
              </a:rPr>
              <a:t>Viganò</a:t>
            </a:r>
            <a:r>
              <a:rPr lang="es-MX" sz="1800" dirty="0">
                <a:effectLst/>
                <a:latin typeface="Calibri" panose="020F0502020204030204" pitchFamily="34" charset="0"/>
                <a:ea typeface="Calibri" panose="020F0502020204030204" pitchFamily="34" charset="0"/>
                <a:cs typeface="Arial" panose="020B0604020202020204" pitchFamily="34" charset="0"/>
              </a:rPr>
              <a:t>: obtuvo un 100% CSAT por su solución de asistencia automatizada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550582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eneficios de la Inteligencia Artificial en la Educación: Descúbrelas - Inteligencia  Artificial &amp; Educación">
            <a:extLst>
              <a:ext uri="{FF2B5EF4-FFF2-40B4-BE49-F238E27FC236}">
                <a16:creationId xmlns:a16="http://schemas.microsoft.com/office/drawing/2014/main" id="{43BADB12-21AC-4245-BA4C-7A69DD14FD8A}"/>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A98CFD-9203-40A6-A20F-640CADD3532F}"/>
              </a:ext>
            </a:extLst>
          </p:cNvPr>
          <p:cNvSpPr>
            <a:spLocks noGrp="1"/>
          </p:cNvSpPr>
          <p:nvPr>
            <p:ph type="title"/>
          </p:nvPr>
        </p:nvSpPr>
        <p:spPr>
          <a:xfrm>
            <a:off x="524933" y="85725"/>
            <a:ext cx="10515600" cy="1325563"/>
          </a:xfrm>
        </p:spPr>
        <p:txBody>
          <a:bodyPr/>
          <a:lstStyle/>
          <a:p>
            <a:r>
              <a:rPr lang="es-MX" sz="4400" b="1" dirty="0">
                <a:effectLst/>
                <a:latin typeface="Calibri" panose="020F0502020204030204" pitchFamily="34" charset="0"/>
                <a:ea typeface="Calibri" panose="020F0502020204030204" pitchFamily="34" charset="0"/>
                <a:cs typeface="Arial" panose="020B0604020202020204" pitchFamily="34" charset="0"/>
              </a:rPr>
              <a:t>Educación </a:t>
            </a:r>
            <a:endParaRPr lang="en-US" dirty="0"/>
          </a:p>
        </p:txBody>
      </p:sp>
      <p:sp>
        <p:nvSpPr>
          <p:cNvPr id="3" name="Content Placeholder 2">
            <a:extLst>
              <a:ext uri="{FF2B5EF4-FFF2-40B4-BE49-F238E27FC236}">
                <a16:creationId xmlns:a16="http://schemas.microsoft.com/office/drawing/2014/main" id="{ECD79F89-DFD3-4192-8661-4DE0AC7AA9BB}"/>
              </a:ext>
            </a:extLst>
          </p:cNvPr>
          <p:cNvSpPr>
            <a:spLocks noGrp="1"/>
          </p:cNvSpPr>
          <p:nvPr>
            <p:ph idx="1"/>
          </p:nvPr>
        </p:nvSpPr>
        <p:spPr>
          <a:xfrm>
            <a:off x="338667" y="911225"/>
            <a:ext cx="10515600" cy="4351338"/>
          </a:xfr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2000" dirty="0">
                <a:effectLst/>
                <a:latin typeface="Calibri" panose="020F0502020204030204" pitchFamily="34" charset="0"/>
                <a:ea typeface="Calibri" panose="020F0502020204030204" pitchFamily="34" charset="0"/>
                <a:cs typeface="Arial" panose="020B0604020202020204" pitchFamily="34" charset="0"/>
              </a:rPr>
              <a:t>Plataformas de aprendizaje personalizadas.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1. Sway: presentaciones dinámicas y atractivas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2. </a:t>
            </a:r>
            <a:r>
              <a:rPr lang="es-MX" sz="2000" dirty="0" err="1">
                <a:effectLst/>
                <a:latin typeface="Calibri" panose="020F0502020204030204" pitchFamily="34" charset="0"/>
                <a:ea typeface="Calibri" panose="020F0502020204030204" pitchFamily="34" charset="0"/>
                <a:cs typeface="Arial" panose="020B0604020202020204" pitchFamily="34" charset="0"/>
              </a:rPr>
              <a:t>ReMarkable</a:t>
            </a:r>
            <a:r>
              <a:rPr lang="es-MX" sz="2000" dirty="0">
                <a:effectLst/>
                <a:latin typeface="Calibri" panose="020F0502020204030204" pitchFamily="34" charset="0"/>
                <a:ea typeface="Calibri" panose="020F0502020204030204" pitchFamily="34" charset="0"/>
                <a:cs typeface="Arial" panose="020B0604020202020204" pitchFamily="34" charset="0"/>
              </a:rPr>
              <a:t>: toma de notas digitales con IA</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3. </a:t>
            </a:r>
            <a:r>
              <a:rPr lang="es-MX" sz="2000" dirty="0" err="1">
                <a:effectLst/>
                <a:latin typeface="Calibri" panose="020F0502020204030204" pitchFamily="34" charset="0"/>
                <a:ea typeface="Calibri" panose="020F0502020204030204" pitchFamily="34" charset="0"/>
                <a:cs typeface="Arial" panose="020B0604020202020204" pitchFamily="34" charset="0"/>
              </a:rPr>
              <a:t>WeVideo</a:t>
            </a:r>
            <a:r>
              <a:rPr lang="es-MX" sz="2000" dirty="0">
                <a:effectLst/>
                <a:latin typeface="Calibri" panose="020F0502020204030204" pitchFamily="34" charset="0"/>
                <a:ea typeface="Calibri" panose="020F0502020204030204" pitchFamily="34" charset="0"/>
                <a:cs typeface="Arial" panose="020B0604020202020204" pitchFamily="34" charset="0"/>
              </a:rPr>
              <a:t>: edición de video de forma fácil</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4. Grammarly: eleva tus habilidades de escritura</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5. </a:t>
            </a:r>
            <a:r>
              <a:rPr lang="es-MX" sz="2000" dirty="0" err="1">
                <a:effectLst/>
                <a:latin typeface="Calibri" panose="020F0502020204030204" pitchFamily="34" charset="0"/>
                <a:ea typeface="Calibri" panose="020F0502020204030204" pitchFamily="34" charset="0"/>
                <a:cs typeface="Arial" panose="020B0604020202020204" pitchFamily="34" charset="0"/>
              </a:rPr>
              <a:t>Wolfram</a:t>
            </a:r>
            <a:r>
              <a:rPr lang="es-MX" sz="2000" dirty="0">
                <a:effectLst/>
                <a:latin typeface="Calibri" panose="020F0502020204030204" pitchFamily="34" charset="0"/>
                <a:ea typeface="Calibri" panose="020F0502020204030204" pitchFamily="34" charset="0"/>
                <a:cs typeface="Arial" panose="020B0604020202020204" pitchFamily="34" charset="0"/>
              </a:rPr>
              <a:t> Alpha:  respuestas y datos detallados de forma sencilla y práctica</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6. </a:t>
            </a:r>
            <a:r>
              <a:rPr lang="es-MX" sz="2000" dirty="0" err="1">
                <a:effectLst/>
                <a:latin typeface="Calibri" panose="020F0502020204030204" pitchFamily="34" charset="0"/>
                <a:ea typeface="Calibri" panose="020F0502020204030204" pitchFamily="34" charset="0"/>
                <a:cs typeface="Arial" panose="020B0604020202020204" pitchFamily="34" charset="0"/>
              </a:rPr>
              <a:t>DeepL</a:t>
            </a:r>
            <a:r>
              <a:rPr lang="es-MX" sz="2000" dirty="0">
                <a:effectLst/>
                <a:latin typeface="Calibri" panose="020F0502020204030204" pitchFamily="34" charset="0"/>
                <a:ea typeface="Calibri" panose="020F0502020204030204" pitchFamily="34" charset="0"/>
                <a:cs typeface="Arial" panose="020B0604020202020204" pitchFamily="34" charset="0"/>
              </a:rPr>
              <a:t>: traducción de idiomas mejorada con IA</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7. </a:t>
            </a:r>
            <a:r>
              <a:rPr lang="es-MX" sz="2000" dirty="0" err="1">
                <a:effectLst/>
                <a:latin typeface="Calibri" panose="020F0502020204030204" pitchFamily="34" charset="0"/>
                <a:ea typeface="Calibri" panose="020F0502020204030204" pitchFamily="34" charset="0"/>
                <a:cs typeface="Arial" panose="020B0604020202020204" pitchFamily="34" charset="0"/>
              </a:rPr>
              <a:t>MindMeister</a:t>
            </a:r>
            <a:r>
              <a:rPr lang="es-MX" sz="2000" dirty="0">
                <a:effectLst/>
                <a:latin typeface="Calibri" panose="020F0502020204030204" pitchFamily="34" charset="0"/>
                <a:ea typeface="Calibri" panose="020F0502020204030204" pitchFamily="34" charset="0"/>
                <a:cs typeface="Arial" panose="020B0604020202020204" pitchFamily="34" charset="0"/>
              </a:rPr>
              <a:t>: Mapas mentales colaborativos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8. </a:t>
            </a:r>
            <a:r>
              <a:rPr lang="es-MX" sz="2000" dirty="0" err="1">
                <a:effectLst/>
                <a:latin typeface="Calibri" panose="020F0502020204030204" pitchFamily="34" charset="0"/>
                <a:ea typeface="Calibri" panose="020F0502020204030204" pitchFamily="34" charset="0"/>
                <a:cs typeface="Arial" panose="020B0604020202020204" pitchFamily="34" charset="0"/>
              </a:rPr>
              <a:t>Research</a:t>
            </a:r>
            <a:r>
              <a:rPr lang="es-MX" sz="2000" dirty="0">
                <a:effectLst/>
                <a:latin typeface="Calibri" panose="020F0502020204030204" pitchFamily="34" charset="0"/>
                <a:ea typeface="Calibri" panose="020F0502020204030204" pitchFamily="34" charset="0"/>
                <a:cs typeface="Arial" panose="020B0604020202020204" pitchFamily="34" charset="0"/>
              </a:rPr>
              <a:t> </a:t>
            </a:r>
            <a:r>
              <a:rPr lang="es-MX" sz="2000" dirty="0" err="1">
                <a:effectLst/>
                <a:latin typeface="Calibri" panose="020F0502020204030204" pitchFamily="34" charset="0"/>
                <a:ea typeface="Calibri" panose="020F0502020204030204" pitchFamily="34" charset="0"/>
                <a:cs typeface="Arial" panose="020B0604020202020204" pitchFamily="34" charset="0"/>
              </a:rPr>
              <a:t>Rabbit</a:t>
            </a:r>
            <a:r>
              <a:rPr lang="es-MX" sz="2000" dirty="0">
                <a:effectLst/>
                <a:latin typeface="Calibri" panose="020F0502020204030204" pitchFamily="34" charset="0"/>
                <a:ea typeface="Calibri" panose="020F0502020204030204" pitchFamily="34" charset="0"/>
                <a:cs typeface="Arial" panose="020B0604020202020204" pitchFamily="34" charset="0"/>
              </a:rPr>
              <a:t>: exploración bibliográfica asistida por inteligencia artificial</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9. </a:t>
            </a:r>
            <a:r>
              <a:rPr lang="es-MX" sz="2000" dirty="0" err="1">
                <a:effectLst/>
                <a:latin typeface="Calibri" panose="020F0502020204030204" pitchFamily="34" charset="0"/>
                <a:ea typeface="Calibri" panose="020F0502020204030204" pitchFamily="34" charset="0"/>
                <a:cs typeface="Arial" panose="020B0604020202020204" pitchFamily="34" charset="0"/>
              </a:rPr>
              <a:t>Turnitin</a:t>
            </a:r>
            <a:r>
              <a:rPr lang="es-MX" sz="2000" dirty="0">
                <a:effectLst/>
                <a:latin typeface="Calibri" panose="020F0502020204030204" pitchFamily="34" charset="0"/>
                <a:ea typeface="Calibri" panose="020F0502020204030204" pitchFamily="34" charset="0"/>
                <a:cs typeface="Arial" panose="020B0604020202020204" pitchFamily="34" charset="0"/>
              </a:rPr>
              <a:t> - </a:t>
            </a:r>
            <a:r>
              <a:rPr lang="es-MX" sz="2000" dirty="0" err="1">
                <a:effectLst/>
                <a:latin typeface="Calibri" panose="020F0502020204030204" pitchFamily="34" charset="0"/>
                <a:ea typeface="Calibri" panose="020F0502020204030204" pitchFamily="34" charset="0"/>
                <a:cs typeface="Arial" panose="020B0604020202020204" pitchFamily="34" charset="0"/>
              </a:rPr>
              <a:t>Originality</a:t>
            </a:r>
            <a:r>
              <a:rPr lang="es-MX" sz="2000" dirty="0">
                <a:effectLst/>
                <a:latin typeface="Calibri" panose="020F0502020204030204" pitchFamily="34" charset="0"/>
                <a:ea typeface="Calibri" panose="020F0502020204030204" pitchFamily="34" charset="0"/>
                <a:cs typeface="Arial" panose="020B0604020202020204" pitchFamily="34" charset="0"/>
              </a:rPr>
              <a:t>: detección de plagio mediante IA</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s-MX" sz="2000" dirty="0">
                <a:effectLst/>
                <a:latin typeface="Calibri" panose="020F0502020204030204" pitchFamily="34" charset="0"/>
                <a:ea typeface="Calibri" panose="020F0502020204030204" pitchFamily="34" charset="0"/>
                <a:cs typeface="Arial" panose="020B0604020202020204" pitchFamily="34" charset="0"/>
              </a:rPr>
              <a:t>10. </a:t>
            </a:r>
            <a:r>
              <a:rPr lang="es-MX" sz="2000" dirty="0" err="1">
                <a:effectLst/>
                <a:latin typeface="Calibri" panose="020F0502020204030204" pitchFamily="34" charset="0"/>
                <a:ea typeface="Calibri" panose="020F0502020204030204" pitchFamily="34" charset="0"/>
                <a:cs typeface="Arial" panose="020B0604020202020204" pitchFamily="34" charset="0"/>
              </a:rPr>
              <a:t>Authorea</a:t>
            </a:r>
            <a:r>
              <a:rPr lang="es-MX" sz="2000" dirty="0">
                <a:effectLst/>
                <a:latin typeface="Calibri" panose="020F0502020204030204" pitchFamily="34" charset="0"/>
                <a:ea typeface="Calibri" panose="020F0502020204030204" pitchFamily="34" charset="0"/>
                <a:cs typeface="Arial" panose="020B0604020202020204" pitchFamily="34" charset="0"/>
              </a:rPr>
              <a:t>: escritura colaborativa con asistencia de IA</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en-US" sz="800" dirty="0"/>
          </a:p>
        </p:txBody>
      </p:sp>
    </p:spTree>
    <p:extLst>
      <p:ext uri="{BB962C8B-B14F-4D97-AF65-F5344CB8AC3E}">
        <p14:creationId xmlns:p14="http://schemas.microsoft.com/office/powerpoint/2010/main" val="344906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1578-DBA9-4D66-8FF5-FC74F3A7302B}"/>
              </a:ext>
            </a:extLst>
          </p:cNvPr>
          <p:cNvSpPr>
            <a:spLocks noGrp="1"/>
          </p:cNvSpPr>
          <p:nvPr>
            <p:ph type="title"/>
          </p:nvPr>
        </p:nvSpPr>
        <p:spPr/>
        <p:txBody>
          <a:bodyPr/>
          <a:lstStyle/>
          <a:p>
            <a:r>
              <a:rPr lang="es-MX" sz="4400" b="1" dirty="0">
                <a:effectLst/>
                <a:latin typeface="Calibri" panose="020F0502020204030204" pitchFamily="34" charset="0"/>
                <a:ea typeface="Calibri" panose="020F0502020204030204" pitchFamily="34" charset="0"/>
                <a:cs typeface="Arial" panose="020B0604020202020204" pitchFamily="34" charset="0"/>
              </a:rPr>
              <a:t>Transporte </a:t>
            </a:r>
            <a:endParaRPr lang="en-US" dirty="0"/>
          </a:p>
        </p:txBody>
      </p:sp>
      <p:pic>
        <p:nvPicPr>
          <p:cNvPr id="6146" name="Picture 2" descr="Tesla Cybercab - Wikipedia">
            <a:extLst>
              <a:ext uri="{FF2B5EF4-FFF2-40B4-BE49-F238E27FC236}">
                <a16:creationId xmlns:a16="http://schemas.microsoft.com/office/drawing/2014/main" id="{3A7FB4A9-6BB1-48DF-96E0-A86A2DE49BDF}"/>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 y="0"/>
            <a:ext cx="12251267" cy="91884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EB0C13-BFA8-41D9-BCE9-DDBA90AE44F0}"/>
              </a:ext>
            </a:extLst>
          </p:cNvPr>
          <p:cNvSpPr>
            <a:spLocks noGrp="1"/>
          </p:cNvSpPr>
          <p:nvPr>
            <p:ph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Vehículos autónomos (como los de Tesla).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Ejemplos como </a:t>
            </a:r>
            <a:r>
              <a:rPr lang="en-GB" sz="1800" dirty="0" err="1">
                <a:effectLst/>
                <a:latin typeface="Calibri" panose="020F0502020204030204" pitchFamily="34" charset="0"/>
                <a:ea typeface="Calibri" panose="020F0502020204030204" pitchFamily="34" charset="0"/>
                <a:cs typeface="Arial" panose="020B0604020202020204" pitchFamily="34" charset="0"/>
              </a:rPr>
              <a:t>Cybercab</a:t>
            </a:r>
            <a:r>
              <a:rPr lang="es-MX" sz="1800" dirty="0">
                <a:effectLst/>
                <a:latin typeface="Calibri" panose="020F0502020204030204" pitchFamily="34" charset="0"/>
                <a:ea typeface="Calibri" panose="020F0502020204030204" pitchFamily="34" charset="0"/>
                <a:cs typeface="Arial" panose="020B0604020202020204" pitchFamily="34" charset="0"/>
              </a:rPr>
              <a:t> o </a:t>
            </a:r>
            <a:r>
              <a:rPr lang="en-GB" sz="1800" dirty="0" err="1">
                <a:effectLst/>
                <a:latin typeface="Calibri" panose="020F0502020204030204" pitchFamily="34" charset="0"/>
                <a:ea typeface="Calibri" panose="020F0502020204030204" pitchFamily="34" charset="0"/>
                <a:cs typeface="Arial" panose="020B0604020202020204" pitchFamily="34" charset="0"/>
              </a:rPr>
              <a:t>Robotaxi</a:t>
            </a:r>
            <a:r>
              <a:rPr lang="es-MX" sz="1800" dirty="0">
                <a:effectLst/>
                <a:latin typeface="Calibri" panose="020F0502020204030204" pitchFamily="34" charset="0"/>
                <a:ea typeface="Calibri" panose="020F0502020204030204" pitchFamily="34" charset="0"/>
                <a:cs typeface="Arial" panose="020B0604020202020204" pitchFamily="34" charset="0"/>
              </a:rPr>
              <a:t> donde la idea es un automóvil sin volante, sin pedales y que se gestiona solo enfocado totalmente a la comodidad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MX" sz="1800" dirty="0">
                <a:effectLst/>
                <a:latin typeface="Calibri" panose="020F0502020204030204" pitchFamily="34" charset="0"/>
                <a:ea typeface="Calibri" panose="020F0502020204030204" pitchFamily="34" charset="0"/>
                <a:cs typeface="Arial" panose="020B0604020202020204" pitchFamily="34" charset="0"/>
              </a:rPr>
              <a:t>Optimización de rutas en logística y envíos.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Cosiste en la toma de mejores rutas para el ahorro de kilómetros recorridos, hacer un uso equilibrado de la flota, generar rutas que sean económicas en términos de logística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77026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1160</Words>
  <Application>Microsoft Office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Symbol</vt:lpstr>
      <vt:lpstr>Office Theme</vt:lpstr>
      <vt:lpstr>Áreas y aplicación de la inteligencia artificial</vt:lpstr>
      <vt:lpstr>salud</vt:lpstr>
      <vt:lpstr>salud</vt:lpstr>
      <vt:lpstr>salud</vt:lpstr>
      <vt:lpstr>salud</vt:lpstr>
      <vt:lpstr>Finanzas </vt:lpstr>
      <vt:lpstr>Finanzas</vt:lpstr>
      <vt:lpstr>Educación </vt:lpstr>
      <vt:lpstr>Transporte </vt:lpstr>
      <vt:lpstr>Industria y manufactura </vt:lpstr>
      <vt:lpstr>Marketing y comercio  </vt:lpstr>
      <vt:lpstr>Seguridad y defensa </vt:lpstr>
      <vt:lpstr>Entretenimiento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Áreas y aplicación de la inteligencia artificial</dc:title>
  <dc:creator>RODRIGO ALONSO PAEZ GASTELUM</dc:creator>
  <cp:lastModifiedBy>RODRIGO ALONSO PAEZ GASTELUM</cp:lastModifiedBy>
  <cp:revision>4</cp:revision>
  <dcterms:created xsi:type="dcterms:W3CDTF">2025-02-07T06:06:56Z</dcterms:created>
  <dcterms:modified xsi:type="dcterms:W3CDTF">2025-02-07T06:33:14Z</dcterms:modified>
</cp:coreProperties>
</file>